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3" r:id="rId7"/>
    <p:sldId id="284" r:id="rId8"/>
    <p:sldId id="285" r:id="rId9"/>
    <p:sldId id="288" r:id="rId10"/>
    <p:sldId id="287" r:id="rId11"/>
    <p:sldId id="290" r:id="rId12"/>
    <p:sldId id="286" r:id="rId13"/>
    <p:sldId id="289" r:id="rId14"/>
    <p:sldId id="29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19" autoAdjust="0"/>
  </p:normalViewPr>
  <p:slideViewPr>
    <p:cSldViewPr snapToGrid="0">
      <p:cViewPr varScale="1">
        <p:scale>
          <a:sx n="84" d="100"/>
          <a:sy n="84" d="100"/>
        </p:scale>
        <p:origin x="6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5/9/2024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5/9/2024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CANNY EDGE DETCTION </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DIP PROJECT </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34A23-9A72-B92F-FD22-32D8D26B0E44}"/>
              </a:ext>
            </a:extLst>
          </p:cNvPr>
          <p:cNvSpPr>
            <a:spLocks noGrp="1"/>
          </p:cNvSpPr>
          <p:nvPr>
            <p:ph type="title"/>
          </p:nvPr>
        </p:nvSpPr>
        <p:spPr/>
        <p:txBody>
          <a:bodyPr>
            <a:normAutofit fontScale="90000"/>
          </a:bodyPr>
          <a:lstStyle/>
          <a:p>
            <a:r>
              <a:rPr lang="en-IN" dirty="0"/>
              <a:t>Conclusion</a:t>
            </a:r>
            <a:br>
              <a:rPr lang="en-IN" dirty="0"/>
            </a:br>
            <a:endParaRPr lang="en-IN" dirty="0"/>
          </a:p>
        </p:txBody>
      </p:sp>
      <p:sp>
        <p:nvSpPr>
          <p:cNvPr id="3" name="Content Placeholder 2">
            <a:extLst>
              <a:ext uri="{FF2B5EF4-FFF2-40B4-BE49-F238E27FC236}">
                <a16:creationId xmlns:a16="http://schemas.microsoft.com/office/drawing/2014/main" id="{922F25EE-ECBF-099B-C5D7-5CC96829FB94}"/>
              </a:ext>
            </a:extLst>
          </p:cNvPr>
          <p:cNvSpPr>
            <a:spLocks noGrp="1"/>
          </p:cNvSpPr>
          <p:nvPr>
            <p:ph idx="1"/>
          </p:nvPr>
        </p:nvSpPr>
        <p:spPr/>
        <p:txBody>
          <a:bodyPr/>
          <a:lstStyle/>
          <a:p>
            <a:r>
              <a:rPr lang="en-US" dirty="0"/>
              <a:t>Canny edge detection offers a versatile and effective solution for various image analysis tasks.</a:t>
            </a:r>
          </a:p>
          <a:p>
            <a:r>
              <a:rPr lang="en-US" dirty="0"/>
              <a:t>Its applications span across multiple domains, making it a valuable tool in modern technology.</a:t>
            </a:r>
            <a:endParaRPr lang="en-IN" dirty="0"/>
          </a:p>
        </p:txBody>
      </p:sp>
    </p:spTree>
    <p:extLst>
      <p:ext uri="{BB962C8B-B14F-4D97-AF65-F5344CB8AC3E}">
        <p14:creationId xmlns:p14="http://schemas.microsoft.com/office/powerpoint/2010/main" val="2069618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F4526E8-6B06-859E-EE0E-DE5494E790EB}"/>
              </a:ext>
            </a:extLst>
          </p:cNvPr>
          <p:cNvSpPr>
            <a:spLocks noGrp="1"/>
          </p:cNvSpPr>
          <p:nvPr>
            <p:ph type="title"/>
          </p:nvPr>
        </p:nvSpPr>
        <p:spPr>
          <a:xfrm>
            <a:off x="447802" y="816888"/>
            <a:ext cx="10353763" cy="2511835"/>
          </a:xfrm>
        </p:spPr>
        <p:txBody>
          <a:bodyPr>
            <a:normAutofit/>
          </a:bodyPr>
          <a:lstStyle/>
          <a:p>
            <a:r>
              <a:rPr lang="en-US" sz="7200" dirty="0"/>
              <a:t>THANK YOU </a:t>
            </a:r>
            <a:endParaRPr lang="en-IN" sz="7200" dirty="0"/>
          </a:p>
        </p:txBody>
      </p:sp>
      <p:sp>
        <p:nvSpPr>
          <p:cNvPr id="7" name="Text Placeholder 6">
            <a:extLst>
              <a:ext uri="{FF2B5EF4-FFF2-40B4-BE49-F238E27FC236}">
                <a16:creationId xmlns:a16="http://schemas.microsoft.com/office/drawing/2014/main" id="{2A8C2BAF-5733-6B8C-6FEE-238F5608C346}"/>
              </a:ext>
            </a:extLst>
          </p:cNvPr>
          <p:cNvSpPr>
            <a:spLocks noGrp="1"/>
          </p:cNvSpPr>
          <p:nvPr>
            <p:ph type="body" sz="half" idx="2"/>
          </p:nvPr>
        </p:nvSpPr>
        <p:spPr>
          <a:xfrm>
            <a:off x="3911961" y="3824654"/>
            <a:ext cx="10352199" cy="1140644"/>
          </a:xfrm>
        </p:spPr>
        <p:txBody>
          <a:bodyPr/>
          <a:lstStyle/>
          <a:p>
            <a:pPr algn="l"/>
            <a:r>
              <a:rPr lang="en-US" dirty="0"/>
              <a:t>MADE BY : SHUBHAM GUPTA</a:t>
            </a:r>
            <a:endParaRPr lang="en-IN" dirty="0"/>
          </a:p>
        </p:txBody>
      </p:sp>
    </p:spTree>
    <p:extLst>
      <p:ext uri="{BB962C8B-B14F-4D97-AF65-F5344CB8AC3E}">
        <p14:creationId xmlns:p14="http://schemas.microsoft.com/office/powerpoint/2010/main" val="3005727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33EBA-66EE-BC1E-DBDF-F80635ABAA33}"/>
              </a:ext>
            </a:extLst>
          </p:cNvPr>
          <p:cNvSpPr>
            <a:spLocks noGrp="1"/>
          </p:cNvSpPr>
          <p:nvPr>
            <p:ph type="title"/>
          </p:nvPr>
        </p:nvSpPr>
        <p:spPr/>
        <p:txBody>
          <a:bodyPr>
            <a:normAutofit fontScale="90000"/>
          </a:bodyPr>
          <a:lstStyle/>
          <a:p>
            <a:r>
              <a:rPr lang="en-IN" dirty="0"/>
              <a:t>Theoretical Understanding</a:t>
            </a:r>
            <a:br>
              <a:rPr lang="en-IN" dirty="0"/>
            </a:br>
            <a:endParaRPr lang="en-IN" dirty="0"/>
          </a:p>
        </p:txBody>
      </p:sp>
      <p:sp>
        <p:nvSpPr>
          <p:cNvPr id="3" name="Content Placeholder 2">
            <a:extLst>
              <a:ext uri="{FF2B5EF4-FFF2-40B4-BE49-F238E27FC236}">
                <a16:creationId xmlns:a16="http://schemas.microsoft.com/office/drawing/2014/main" id="{B1F5F1E3-9F9A-1DBA-895B-E0CDE9F85B7E}"/>
              </a:ext>
            </a:extLst>
          </p:cNvPr>
          <p:cNvSpPr>
            <a:spLocks noGrp="1"/>
          </p:cNvSpPr>
          <p:nvPr>
            <p:ph idx="1"/>
          </p:nvPr>
        </p:nvSpPr>
        <p:spPr/>
        <p:txBody>
          <a:bodyPr>
            <a:normAutofit/>
          </a:bodyPr>
          <a:lstStyle/>
          <a:p>
            <a:r>
              <a:rPr lang="en-US" dirty="0"/>
              <a:t>Noise reduction using Gaussian filter </a:t>
            </a:r>
          </a:p>
          <a:p>
            <a:endParaRPr lang="en-US" dirty="0"/>
          </a:p>
          <a:p>
            <a:r>
              <a:rPr lang="en-US" dirty="0"/>
              <a:t>Gradient calculation along the horizontal and vertical axis </a:t>
            </a:r>
          </a:p>
          <a:p>
            <a:endParaRPr lang="en-US" dirty="0"/>
          </a:p>
          <a:p>
            <a:r>
              <a:rPr lang="en-US" dirty="0"/>
              <a:t>Non-Maximum suppression of false edges </a:t>
            </a:r>
          </a:p>
          <a:p>
            <a:endParaRPr lang="en-US" dirty="0"/>
          </a:p>
          <a:p>
            <a:r>
              <a:rPr lang="en-US" dirty="0"/>
              <a:t>Edge tracking by hysteresis</a:t>
            </a:r>
            <a:endParaRPr lang="en-IN" dirty="0"/>
          </a:p>
        </p:txBody>
      </p:sp>
    </p:spTree>
    <p:extLst>
      <p:ext uri="{BB962C8B-B14F-4D97-AF65-F5344CB8AC3E}">
        <p14:creationId xmlns:p14="http://schemas.microsoft.com/office/powerpoint/2010/main" val="903389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2ACF5-F751-78CC-E7B5-B8ECF1EBCC96}"/>
              </a:ext>
            </a:extLst>
          </p:cNvPr>
          <p:cNvSpPr>
            <a:spLocks noGrp="1"/>
          </p:cNvSpPr>
          <p:nvPr>
            <p:ph type="title"/>
          </p:nvPr>
        </p:nvSpPr>
        <p:spPr/>
        <p:txBody>
          <a:bodyPr/>
          <a:lstStyle/>
          <a:p>
            <a:r>
              <a:rPr lang="en-IN" dirty="0"/>
              <a:t>. Noise reduction using Gaussian filter</a:t>
            </a:r>
          </a:p>
        </p:txBody>
      </p:sp>
      <p:sp>
        <p:nvSpPr>
          <p:cNvPr id="3" name="Content Placeholder 2">
            <a:extLst>
              <a:ext uri="{FF2B5EF4-FFF2-40B4-BE49-F238E27FC236}">
                <a16:creationId xmlns:a16="http://schemas.microsoft.com/office/drawing/2014/main" id="{3C0CA445-5DE9-C9DD-019D-7E1EF4C0C1A1}"/>
              </a:ext>
            </a:extLst>
          </p:cNvPr>
          <p:cNvSpPr>
            <a:spLocks noGrp="1"/>
          </p:cNvSpPr>
          <p:nvPr>
            <p:ph idx="1"/>
          </p:nvPr>
        </p:nvSpPr>
        <p:spPr/>
        <p:txBody>
          <a:bodyPr/>
          <a:lstStyle/>
          <a:p>
            <a:r>
              <a:rPr lang="en-US" dirty="0"/>
              <a:t>This step is of utmost importance in the Canny edge detection. It uses a Gaussian filter for the removal of noise from the image, it is because this noise can be assumed as edges due to sudden intensity change by the edge detector.</a:t>
            </a:r>
          </a:p>
          <a:p>
            <a:endParaRPr lang="en-IN" dirty="0"/>
          </a:p>
        </p:txBody>
      </p:sp>
      <p:sp>
        <p:nvSpPr>
          <p:cNvPr id="4" name="AutoShape 2" descr="Lightbox">
            <a:extLst>
              <a:ext uri="{FF2B5EF4-FFF2-40B4-BE49-F238E27FC236}">
                <a16:creationId xmlns:a16="http://schemas.microsoft.com/office/drawing/2014/main" id="{DC940409-61A6-5813-204D-80BA95A10F8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C4E0B4DB-CA64-49EB-4359-8F8D61A5A8E7}"/>
              </a:ext>
            </a:extLst>
          </p:cNvPr>
          <p:cNvPicPr>
            <a:picLocks noChangeAspect="1"/>
          </p:cNvPicPr>
          <p:nvPr/>
        </p:nvPicPr>
        <p:blipFill>
          <a:blip r:embed="rId2"/>
          <a:stretch>
            <a:fillRect/>
          </a:stretch>
        </p:blipFill>
        <p:spPr>
          <a:xfrm>
            <a:off x="1135673" y="4090987"/>
            <a:ext cx="5124450" cy="1381125"/>
          </a:xfrm>
          <a:prstGeom prst="rect">
            <a:avLst/>
          </a:prstGeom>
        </p:spPr>
      </p:pic>
    </p:spTree>
    <p:extLst>
      <p:ext uri="{BB962C8B-B14F-4D97-AF65-F5344CB8AC3E}">
        <p14:creationId xmlns:p14="http://schemas.microsoft.com/office/powerpoint/2010/main" val="986094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71264-3B43-AC82-FBE2-CB70B0A701C7}"/>
              </a:ext>
            </a:extLst>
          </p:cNvPr>
          <p:cNvSpPr>
            <a:spLocks noGrp="1"/>
          </p:cNvSpPr>
          <p:nvPr>
            <p:ph type="title"/>
          </p:nvPr>
        </p:nvSpPr>
        <p:spPr>
          <a:xfrm>
            <a:off x="913795" y="583223"/>
            <a:ext cx="10353762" cy="1257300"/>
          </a:xfrm>
        </p:spPr>
        <p:txBody>
          <a:bodyPr/>
          <a:lstStyle/>
          <a:p>
            <a:r>
              <a:rPr lang="en-IN" dirty="0"/>
              <a:t>Gradient calculation</a:t>
            </a:r>
          </a:p>
        </p:txBody>
      </p:sp>
      <p:sp>
        <p:nvSpPr>
          <p:cNvPr id="3" name="Content Placeholder 2">
            <a:extLst>
              <a:ext uri="{FF2B5EF4-FFF2-40B4-BE49-F238E27FC236}">
                <a16:creationId xmlns:a16="http://schemas.microsoft.com/office/drawing/2014/main" id="{73D72A00-1353-AF55-0409-980B4E39E90E}"/>
              </a:ext>
            </a:extLst>
          </p:cNvPr>
          <p:cNvSpPr>
            <a:spLocks noGrp="1"/>
          </p:cNvSpPr>
          <p:nvPr>
            <p:ph idx="1"/>
          </p:nvPr>
        </p:nvSpPr>
        <p:spPr/>
        <p:txBody>
          <a:bodyPr/>
          <a:lstStyle/>
          <a:p>
            <a:r>
              <a:rPr lang="en-US" dirty="0"/>
              <a:t>When the image is smoothed, the derivatives Ix and </a:t>
            </a:r>
            <a:r>
              <a:rPr lang="en-US" dirty="0" err="1"/>
              <a:t>Iy</a:t>
            </a:r>
            <a:r>
              <a:rPr lang="en-US" dirty="0"/>
              <a:t> are calculated w.r.t x and y axis. It can be implemented by using the Sobel-Feldman kernels convolution with image as given:</a:t>
            </a:r>
          </a:p>
          <a:p>
            <a:endParaRPr lang="en-IN" dirty="0"/>
          </a:p>
        </p:txBody>
      </p:sp>
      <p:pic>
        <p:nvPicPr>
          <p:cNvPr id="5" name="Picture 4">
            <a:extLst>
              <a:ext uri="{FF2B5EF4-FFF2-40B4-BE49-F238E27FC236}">
                <a16:creationId xmlns:a16="http://schemas.microsoft.com/office/drawing/2014/main" id="{2685D576-96E5-5121-A165-B7FE0CF2C960}"/>
              </a:ext>
            </a:extLst>
          </p:cNvPr>
          <p:cNvPicPr>
            <a:picLocks noChangeAspect="1"/>
          </p:cNvPicPr>
          <p:nvPr/>
        </p:nvPicPr>
        <p:blipFill>
          <a:blip r:embed="rId2"/>
          <a:stretch>
            <a:fillRect/>
          </a:stretch>
        </p:blipFill>
        <p:spPr>
          <a:xfrm>
            <a:off x="1135967" y="3897248"/>
            <a:ext cx="5687942" cy="1552576"/>
          </a:xfrm>
          <a:prstGeom prst="rect">
            <a:avLst/>
          </a:prstGeom>
        </p:spPr>
      </p:pic>
    </p:spTree>
    <p:extLst>
      <p:ext uri="{BB962C8B-B14F-4D97-AF65-F5344CB8AC3E}">
        <p14:creationId xmlns:p14="http://schemas.microsoft.com/office/powerpoint/2010/main" val="2598781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C3327-35FC-15B7-4CB8-EDE5D15DB858}"/>
              </a:ext>
            </a:extLst>
          </p:cNvPr>
          <p:cNvSpPr>
            <a:spLocks noGrp="1"/>
          </p:cNvSpPr>
          <p:nvPr>
            <p:ph type="title"/>
          </p:nvPr>
        </p:nvSpPr>
        <p:spPr/>
        <p:txBody>
          <a:bodyPr/>
          <a:lstStyle/>
          <a:p>
            <a:r>
              <a:rPr lang="en-IN" dirty="0"/>
              <a:t>Non-Maximum Suppression</a:t>
            </a:r>
          </a:p>
        </p:txBody>
      </p:sp>
      <p:sp>
        <p:nvSpPr>
          <p:cNvPr id="3" name="Content Placeholder 2">
            <a:extLst>
              <a:ext uri="{FF2B5EF4-FFF2-40B4-BE49-F238E27FC236}">
                <a16:creationId xmlns:a16="http://schemas.microsoft.com/office/drawing/2014/main" id="{49811AA5-E180-5F72-2E63-37E54D2F4B20}"/>
              </a:ext>
            </a:extLst>
          </p:cNvPr>
          <p:cNvSpPr>
            <a:spLocks noGrp="1"/>
          </p:cNvSpPr>
          <p:nvPr>
            <p:ph idx="1"/>
          </p:nvPr>
        </p:nvSpPr>
        <p:spPr/>
        <p:txBody>
          <a:bodyPr/>
          <a:lstStyle/>
          <a:p>
            <a:r>
              <a:rPr lang="en-US" dirty="0"/>
              <a:t>This step aims at reducing the duplicate merging pixels along the edges to make them uneven. For each pixel find two neighbors in the positive and negative gradient directions, supposing that each neighbor occupies the angle of pi /4, and 0 is the direction straight to the right. If the magnitude of the current pixel is greater than the magnitude of the neighbors, nothing changes, otherwise, the magnitude of the current pixel is set to zero.</a:t>
            </a:r>
            <a:endParaRPr lang="en-IN" dirty="0"/>
          </a:p>
        </p:txBody>
      </p:sp>
    </p:spTree>
    <p:extLst>
      <p:ext uri="{BB962C8B-B14F-4D97-AF65-F5344CB8AC3E}">
        <p14:creationId xmlns:p14="http://schemas.microsoft.com/office/powerpoint/2010/main" val="1477771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0010-4915-7752-2714-E804835BDE07}"/>
              </a:ext>
            </a:extLst>
          </p:cNvPr>
          <p:cNvSpPr>
            <a:spLocks noGrp="1"/>
          </p:cNvSpPr>
          <p:nvPr>
            <p:ph type="title"/>
          </p:nvPr>
        </p:nvSpPr>
        <p:spPr/>
        <p:txBody>
          <a:bodyPr/>
          <a:lstStyle/>
          <a:p>
            <a:r>
              <a:rPr lang="en-IN" dirty="0"/>
              <a:t>Double Thresholding</a:t>
            </a:r>
          </a:p>
        </p:txBody>
      </p:sp>
      <p:sp>
        <p:nvSpPr>
          <p:cNvPr id="3" name="Content Placeholder 2">
            <a:extLst>
              <a:ext uri="{FF2B5EF4-FFF2-40B4-BE49-F238E27FC236}">
                <a16:creationId xmlns:a16="http://schemas.microsoft.com/office/drawing/2014/main" id="{CB48318B-26C4-A8A5-77AE-A6889CB81467}"/>
              </a:ext>
            </a:extLst>
          </p:cNvPr>
          <p:cNvSpPr>
            <a:spLocks noGrp="1"/>
          </p:cNvSpPr>
          <p:nvPr>
            <p:ph idx="1"/>
          </p:nvPr>
        </p:nvSpPr>
        <p:spPr/>
        <p:txBody>
          <a:bodyPr/>
          <a:lstStyle/>
          <a:p>
            <a:r>
              <a:rPr lang="en-US" dirty="0"/>
              <a:t>The gradient magnitudes are compared with two specified threshold values, the first one is lower than the second. The gradients that are smaller than the low threshold value are suppressed, the gradients higher than the high threshold value are marked as strong ones and the corresponding pixels are included in the final edge map. All the rest gradients are marked as weak ones and pixels corresponding to these gradients are considered in the next step.</a:t>
            </a:r>
            <a:endParaRPr lang="en-IN" dirty="0"/>
          </a:p>
        </p:txBody>
      </p:sp>
    </p:spTree>
    <p:extLst>
      <p:ext uri="{BB962C8B-B14F-4D97-AF65-F5344CB8AC3E}">
        <p14:creationId xmlns:p14="http://schemas.microsoft.com/office/powerpoint/2010/main" val="3804118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2AB55-A8C8-34B8-F4A5-CA0D993CA525}"/>
              </a:ext>
            </a:extLst>
          </p:cNvPr>
          <p:cNvSpPr>
            <a:spLocks noGrp="1"/>
          </p:cNvSpPr>
          <p:nvPr>
            <p:ph type="title"/>
          </p:nvPr>
        </p:nvSpPr>
        <p:spPr/>
        <p:txBody>
          <a:bodyPr/>
          <a:lstStyle/>
          <a:p>
            <a:r>
              <a:rPr lang="en-IN" dirty="0"/>
              <a:t>Edge Tracking using Hysteresis</a:t>
            </a:r>
          </a:p>
        </p:txBody>
      </p:sp>
      <p:sp>
        <p:nvSpPr>
          <p:cNvPr id="3" name="Content Placeholder 2">
            <a:extLst>
              <a:ext uri="{FF2B5EF4-FFF2-40B4-BE49-F238E27FC236}">
                <a16:creationId xmlns:a16="http://schemas.microsoft.com/office/drawing/2014/main" id="{DF66E107-AD9F-13B9-0301-2EDEA1CA2EA4}"/>
              </a:ext>
            </a:extLst>
          </p:cNvPr>
          <p:cNvSpPr>
            <a:spLocks noGrp="1"/>
          </p:cNvSpPr>
          <p:nvPr>
            <p:ph idx="1"/>
          </p:nvPr>
        </p:nvSpPr>
        <p:spPr/>
        <p:txBody>
          <a:bodyPr/>
          <a:lstStyle/>
          <a:p>
            <a:r>
              <a:rPr lang="en-US" dirty="0"/>
              <a:t>Since a weak edge pixel caused by true edges will be connected to a strong edge pixel, pixel W with weak gradient is marked as edge and included in the final edge map if and only if it is involved in the same connected component as some pixel S with strong gradient. In other words, there should be a chain of neighbor weak pixels connecting W and S (the neighbors are 8 pixels around the considered one). We will make up and implement an algorithm that finds all the connected components of the gradient map considering each pixel only once. After that, you can decide which pixels will be included in the final edge map</a:t>
            </a:r>
            <a:endParaRPr lang="en-IN" dirty="0"/>
          </a:p>
        </p:txBody>
      </p:sp>
    </p:spTree>
    <p:extLst>
      <p:ext uri="{BB962C8B-B14F-4D97-AF65-F5344CB8AC3E}">
        <p14:creationId xmlns:p14="http://schemas.microsoft.com/office/powerpoint/2010/main" val="1441548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97DEF20-4A59-2D16-4519-CCCD8AB12BEA}"/>
              </a:ext>
            </a:extLst>
          </p:cNvPr>
          <p:cNvSpPr>
            <a:spLocks noGrp="1"/>
          </p:cNvSpPr>
          <p:nvPr>
            <p:ph type="title"/>
          </p:nvPr>
        </p:nvSpPr>
        <p:spPr>
          <a:xfrm>
            <a:off x="825872" y="460131"/>
            <a:ext cx="10353762" cy="1261872"/>
          </a:xfrm>
        </p:spPr>
        <p:txBody>
          <a:bodyPr>
            <a:normAutofit/>
          </a:bodyPr>
          <a:lstStyle/>
          <a:p>
            <a:r>
              <a:rPr lang="en-US" dirty="0"/>
              <a:t>RESULT</a:t>
            </a:r>
            <a:endParaRPr lang="en-IN" dirty="0"/>
          </a:p>
        </p:txBody>
      </p:sp>
      <p:pic>
        <p:nvPicPr>
          <p:cNvPr id="14" name="Content Placeholder 13">
            <a:extLst>
              <a:ext uri="{FF2B5EF4-FFF2-40B4-BE49-F238E27FC236}">
                <a16:creationId xmlns:a16="http://schemas.microsoft.com/office/drawing/2014/main" id="{0DD12750-4FB3-C2A8-7EDB-2B39DF504829}"/>
              </a:ext>
            </a:extLst>
          </p:cNvPr>
          <p:cNvPicPr>
            <a:picLocks noGrp="1" noChangeAspect="1"/>
          </p:cNvPicPr>
          <p:nvPr>
            <p:ph sz="half" idx="1"/>
          </p:nvPr>
        </p:nvPicPr>
        <p:blipFill>
          <a:blip r:embed="rId2"/>
          <a:stretch>
            <a:fillRect/>
          </a:stretch>
        </p:blipFill>
        <p:spPr>
          <a:xfrm>
            <a:off x="1746524" y="2076451"/>
            <a:ext cx="3326638" cy="3622675"/>
          </a:xfrm>
        </p:spPr>
      </p:pic>
      <p:pic>
        <p:nvPicPr>
          <p:cNvPr id="16" name="Content Placeholder 15">
            <a:extLst>
              <a:ext uri="{FF2B5EF4-FFF2-40B4-BE49-F238E27FC236}">
                <a16:creationId xmlns:a16="http://schemas.microsoft.com/office/drawing/2014/main" id="{183B3535-2794-615E-B440-A27CAE1991E6}"/>
              </a:ext>
            </a:extLst>
          </p:cNvPr>
          <p:cNvPicPr>
            <a:picLocks noGrp="1" noChangeAspect="1"/>
          </p:cNvPicPr>
          <p:nvPr>
            <p:ph sz="half" idx="2"/>
          </p:nvPr>
        </p:nvPicPr>
        <p:blipFill>
          <a:blip r:embed="rId3"/>
          <a:stretch>
            <a:fillRect/>
          </a:stretch>
        </p:blipFill>
        <p:spPr>
          <a:xfrm>
            <a:off x="6937131" y="2076450"/>
            <a:ext cx="3103684" cy="3622675"/>
          </a:xfrm>
        </p:spPr>
      </p:pic>
    </p:spTree>
    <p:extLst>
      <p:ext uri="{BB962C8B-B14F-4D97-AF65-F5344CB8AC3E}">
        <p14:creationId xmlns:p14="http://schemas.microsoft.com/office/powerpoint/2010/main" val="2132408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84ACA-A550-1F48-FA94-8F0B29C01A9A}"/>
              </a:ext>
            </a:extLst>
          </p:cNvPr>
          <p:cNvSpPr>
            <a:spLocks noGrp="1"/>
          </p:cNvSpPr>
          <p:nvPr>
            <p:ph type="title"/>
          </p:nvPr>
        </p:nvSpPr>
        <p:spPr/>
        <p:txBody>
          <a:bodyPr/>
          <a:lstStyle/>
          <a:p>
            <a:r>
              <a:rPr lang="en-US" dirty="0"/>
              <a:t>APPLICATIONS </a:t>
            </a:r>
            <a:endParaRPr lang="en-IN" dirty="0"/>
          </a:p>
        </p:txBody>
      </p:sp>
      <p:sp>
        <p:nvSpPr>
          <p:cNvPr id="3" name="Content Placeholder 2">
            <a:extLst>
              <a:ext uri="{FF2B5EF4-FFF2-40B4-BE49-F238E27FC236}">
                <a16:creationId xmlns:a16="http://schemas.microsoft.com/office/drawing/2014/main" id="{B228C77D-04FE-6F2E-4BB8-E8EA07C1C444}"/>
              </a:ext>
            </a:extLst>
          </p:cNvPr>
          <p:cNvSpPr>
            <a:spLocks noGrp="1"/>
          </p:cNvSpPr>
          <p:nvPr>
            <p:ph idx="1"/>
          </p:nvPr>
        </p:nvSpPr>
        <p:spPr/>
        <p:txBody>
          <a:bodyPr>
            <a:normAutofit fontScale="92500" lnSpcReduction="10000"/>
          </a:bodyPr>
          <a:lstStyle/>
          <a:p>
            <a:r>
              <a:rPr lang="en-US" dirty="0"/>
              <a:t>Object Detection and Recognition</a:t>
            </a:r>
          </a:p>
          <a:p>
            <a:r>
              <a:rPr lang="en-US" dirty="0"/>
              <a:t>Image Segmentation</a:t>
            </a:r>
          </a:p>
          <a:p>
            <a:r>
              <a:rPr lang="en-US" dirty="0"/>
              <a:t>Medical Imaging</a:t>
            </a:r>
          </a:p>
          <a:p>
            <a:r>
              <a:rPr lang="en-US" dirty="0"/>
              <a:t>Robotics and Autonomous Vehicles</a:t>
            </a:r>
          </a:p>
          <a:p>
            <a:r>
              <a:rPr lang="en-US" dirty="0"/>
              <a:t>Quality Inspection and Manufacturing</a:t>
            </a:r>
          </a:p>
          <a:p>
            <a:r>
              <a:rPr lang="en-US" dirty="0"/>
              <a:t>Gesture Recognition</a:t>
            </a:r>
          </a:p>
          <a:p>
            <a:r>
              <a:rPr lang="en-US" dirty="0"/>
              <a:t>Document Processing</a:t>
            </a:r>
          </a:p>
          <a:p>
            <a:r>
              <a:rPr lang="en-US" dirty="0"/>
              <a:t>Artificial Intelligence and Machine Learning</a:t>
            </a:r>
            <a:endParaRPr lang="en-IN" dirty="0"/>
          </a:p>
        </p:txBody>
      </p:sp>
    </p:spTree>
    <p:extLst>
      <p:ext uri="{BB962C8B-B14F-4D97-AF65-F5344CB8AC3E}">
        <p14:creationId xmlns:p14="http://schemas.microsoft.com/office/powerpoint/2010/main" val="17038770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{765F8743-BAC4-4F42-B59E-EEF59296A226}tf11665031_win32</Template>
  <TotalTime>24</TotalTime>
  <Words>484</Words>
  <Application>Microsoft Office PowerPoint</Application>
  <PresentationFormat>Widescreen</PresentationFormat>
  <Paragraphs>35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Nova</vt:lpstr>
      <vt:lpstr>Arial Nova Light</vt:lpstr>
      <vt:lpstr>Wingdings 2</vt:lpstr>
      <vt:lpstr>SlateVTI</vt:lpstr>
      <vt:lpstr>CANNY EDGE DETCTION </vt:lpstr>
      <vt:lpstr>Theoretical Understanding </vt:lpstr>
      <vt:lpstr>. Noise reduction using Gaussian filter</vt:lpstr>
      <vt:lpstr>Gradient calculation</vt:lpstr>
      <vt:lpstr>Non-Maximum Suppression</vt:lpstr>
      <vt:lpstr>Double Thresholding</vt:lpstr>
      <vt:lpstr>Edge Tracking using Hysteresis</vt:lpstr>
      <vt:lpstr>RESULT</vt:lpstr>
      <vt:lpstr>APPLICATIONS </vt:lpstr>
      <vt:lpstr>Conclusion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CANNY EDGE DETCTION </dc:title>
  <dc:creator>Shubham Gupta</dc:creator>
  <cp:lastModifiedBy>Shubham Gupta</cp:lastModifiedBy>
  <cp:revision>2</cp:revision>
  <dcterms:created xsi:type="dcterms:W3CDTF">2024-05-09T05:58:03Z</dcterms:created>
  <dcterms:modified xsi:type="dcterms:W3CDTF">2024-05-09T06:22:28Z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